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F23-F790-4C80-9838-2C53EAD0B36D}" type="datetimeFigureOut">
              <a:rPr lang="es-VE" smtClean="0"/>
              <a:t>29-06-2014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04305-62EF-482E-99C8-875ED45C7EEA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F23-F790-4C80-9838-2C53EAD0B36D}" type="datetimeFigureOut">
              <a:rPr lang="es-VE" smtClean="0"/>
              <a:t>29-06-2014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04305-62EF-482E-99C8-875ED45C7EEA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F23-F790-4C80-9838-2C53EAD0B36D}" type="datetimeFigureOut">
              <a:rPr lang="es-VE" smtClean="0"/>
              <a:t>29-06-2014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04305-62EF-482E-99C8-875ED45C7EEA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F23-F790-4C80-9838-2C53EAD0B36D}" type="datetimeFigureOut">
              <a:rPr lang="es-VE" smtClean="0"/>
              <a:t>29-06-2014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04305-62EF-482E-99C8-875ED45C7EEA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F23-F790-4C80-9838-2C53EAD0B36D}" type="datetimeFigureOut">
              <a:rPr lang="es-VE" smtClean="0"/>
              <a:t>29-06-2014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04305-62EF-482E-99C8-875ED45C7EEA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F23-F790-4C80-9838-2C53EAD0B36D}" type="datetimeFigureOut">
              <a:rPr lang="es-VE" smtClean="0"/>
              <a:t>29-06-2014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04305-62EF-482E-99C8-875ED45C7EEA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F23-F790-4C80-9838-2C53EAD0B36D}" type="datetimeFigureOut">
              <a:rPr lang="es-VE" smtClean="0"/>
              <a:t>29-06-2014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04305-62EF-482E-99C8-875ED45C7EEA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F23-F790-4C80-9838-2C53EAD0B36D}" type="datetimeFigureOut">
              <a:rPr lang="es-VE" smtClean="0"/>
              <a:t>29-06-2014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04305-62EF-482E-99C8-875ED45C7EEA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F23-F790-4C80-9838-2C53EAD0B36D}" type="datetimeFigureOut">
              <a:rPr lang="es-VE" smtClean="0"/>
              <a:t>29-06-2014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04305-62EF-482E-99C8-875ED45C7EEA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F23-F790-4C80-9838-2C53EAD0B36D}" type="datetimeFigureOut">
              <a:rPr lang="es-VE" smtClean="0"/>
              <a:t>29-06-2014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04305-62EF-482E-99C8-875ED45C7EEA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8F23-F790-4C80-9838-2C53EAD0B36D}" type="datetimeFigureOut">
              <a:rPr lang="es-VE" smtClean="0"/>
              <a:t>29-06-2014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04305-62EF-482E-99C8-875ED45C7EEA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58F23-F790-4C80-9838-2C53EAD0B36D}" type="datetimeFigureOut">
              <a:rPr lang="es-VE" smtClean="0"/>
              <a:t>29-06-2014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04305-62EF-482E-99C8-875ED45C7EEA}" type="slidenum">
              <a:rPr lang="es-VE" smtClean="0"/>
              <a:t>‹Nº›</a:t>
            </a:fld>
            <a:endParaRPr lang="es-V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asifunciona.com/electrotecnia/ke_factor_potencia/ke_factor_potencia_4.htm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Título"/>
          <p:cNvSpPr>
            <a:spLocks noGrp="1"/>
          </p:cNvSpPr>
          <p:nvPr>
            <p:ph type="title"/>
          </p:nvPr>
        </p:nvSpPr>
        <p:spPr>
          <a:xfrm>
            <a:off x="5151437" y="5072074"/>
            <a:ext cx="3992563" cy="808050"/>
          </a:xfrm>
        </p:spPr>
        <p:txBody>
          <a:bodyPr>
            <a:normAutofit/>
          </a:bodyPr>
          <a:lstStyle/>
          <a:p>
            <a:r>
              <a:rPr lang="es-VE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MIGUEL Giménez Hernández</a:t>
            </a:r>
            <a:br>
              <a:rPr lang="es-VE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VE" sz="1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C.i.</a:t>
            </a:r>
            <a:r>
              <a:rPr lang="es-VE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17699380</a:t>
            </a:r>
            <a:endParaRPr lang="es-VE" sz="1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Marcador de texto"/>
          <p:cNvSpPr>
            <a:spLocks noGrp="1"/>
          </p:cNvSpPr>
          <p:nvPr>
            <p:ph type="body" idx="1"/>
          </p:nvPr>
        </p:nvSpPr>
        <p:spPr>
          <a:xfrm>
            <a:off x="0" y="142852"/>
            <a:ext cx="9144000" cy="522287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s-VE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POTENCIA ELECTRICA</a:t>
            </a:r>
            <a:endParaRPr lang="es-VE" sz="36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41 Rectángulo"/>
          <p:cNvSpPr/>
          <p:nvPr/>
        </p:nvSpPr>
        <p:spPr>
          <a:xfrm>
            <a:off x="4071934" y="6072206"/>
            <a:ext cx="1197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>
                <a:solidFill>
                  <a:schemeClr val="bg1"/>
                </a:solidFill>
              </a:rPr>
              <a:t> </a:t>
            </a:r>
            <a:r>
              <a:rPr lang="es-VE" b="1" smtClean="0">
                <a:solidFill>
                  <a:schemeClr val="bg1"/>
                </a:solidFill>
              </a:rPr>
              <a:t>Julio,2014</a:t>
            </a:r>
            <a:endParaRPr lang="es-VE" b="1" dirty="0">
              <a:solidFill>
                <a:schemeClr val="bg1"/>
              </a:solidFill>
            </a:endParaRPr>
          </a:p>
        </p:txBody>
      </p:sp>
      <p:pic>
        <p:nvPicPr>
          <p:cNvPr id="11291" name="Picture 27" descr="https://lh3.googleusercontent.com/bhqMd5b7NZl5lZRSjrdb39h0huDSfn-0LB8tReESMYo_X7rK9_PWPtA4UVxMwY7RaF8-X1-rhfaVRyfmfbU2ZRwUVC3KNcNGus4dgk0L2_DMZ9qlJ5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9144000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928926" y="357166"/>
            <a:ext cx="300039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VE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POTENCIA  ELECTRICA </a:t>
            </a:r>
            <a:endParaRPr lang="es-VE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572000" y="857232"/>
            <a:ext cx="428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VE" sz="1200" dirty="0">
                <a:latin typeface="Arial" pitchFamily="34" charset="0"/>
                <a:cs typeface="Arial" pitchFamily="34" charset="0"/>
              </a:rPr>
              <a:t> 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es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14348" y="2071678"/>
            <a:ext cx="1559786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VE" sz="1400" b="1" dirty="0">
                <a:latin typeface="Arial" pitchFamily="34" charset="0"/>
                <a:cs typeface="Arial" pitchFamily="34" charset="0"/>
              </a:rPr>
              <a:t>Potencia </a:t>
            </a:r>
            <a:r>
              <a:rPr lang="es-VE" sz="1400" b="1" dirty="0" smtClean="0">
                <a:latin typeface="Arial" pitchFamily="34" charset="0"/>
                <a:cs typeface="Arial" pitchFamily="34" charset="0"/>
              </a:rPr>
              <a:t>Activa </a:t>
            </a:r>
            <a:endParaRPr lang="es-VE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786182" y="2071678"/>
            <a:ext cx="1714512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VE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Potencia Reactiva </a:t>
            </a:r>
            <a:endParaRPr kumimoji="0" lang="es-V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929454" y="2071678"/>
            <a:ext cx="1928794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VE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Potencia Aparente</a:t>
            </a:r>
            <a:endParaRPr kumimoji="0" lang="es-V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500034" y="2714620"/>
            <a:ext cx="2143140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VE" sz="16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VE" sz="1600" dirty="0">
                <a:latin typeface="Arial" pitchFamily="34" charset="0"/>
                <a:cs typeface="Arial" pitchFamily="34" charset="0"/>
              </a:rPr>
              <a:t>energía 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que </a:t>
            </a:r>
            <a:r>
              <a:rPr lang="es-VE" sz="1600" dirty="0">
                <a:latin typeface="Arial" pitchFamily="34" charset="0"/>
                <a:cs typeface="Arial" pitchFamily="34" charset="0"/>
              </a:rPr>
              <a:t>se aprovecha cuando 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se pone a </a:t>
            </a:r>
            <a:r>
              <a:rPr lang="es-VE" sz="1600" dirty="0">
                <a:latin typeface="Arial" pitchFamily="34" charset="0"/>
                <a:cs typeface="Arial" pitchFamily="34" charset="0"/>
              </a:rPr>
              <a:t>funcionar 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un equipo eléctrico</a:t>
            </a:r>
            <a:r>
              <a:rPr lang="es-VE" sz="1600" dirty="0">
                <a:latin typeface="Arial" pitchFamily="34" charset="0"/>
                <a:cs typeface="Arial" pitchFamily="34" charset="0"/>
              </a:rPr>
              <a:t> y realiza un trabajo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3357554" y="2786058"/>
            <a:ext cx="2571768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VE" sz="1600" dirty="0">
                <a:latin typeface="Arial" pitchFamily="34" charset="0"/>
                <a:cs typeface="Arial" pitchFamily="34" charset="0"/>
              </a:rPr>
              <a:t>N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es-VE" sz="1600" dirty="0">
                <a:latin typeface="Arial" pitchFamily="34" charset="0"/>
                <a:cs typeface="Arial" pitchFamily="34" charset="0"/>
              </a:rPr>
              <a:t>produce trabajo útil debido a que 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su valor medio</a:t>
            </a:r>
            <a:r>
              <a:rPr lang="es-VE" sz="1600" dirty="0">
                <a:latin typeface="Arial" pitchFamily="34" charset="0"/>
                <a:cs typeface="Arial" pitchFamily="34" charset="0"/>
              </a:rPr>
              <a:t> es nulo. 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6929454" y="2714620"/>
            <a:ext cx="1857387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VE" sz="16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VE" sz="1600" dirty="0">
                <a:latin typeface="Arial" pitchFamily="34" charset="0"/>
                <a:cs typeface="Arial" pitchFamily="34" charset="0"/>
              </a:rPr>
              <a:t>suma vectorial de las potencias activa y reactiva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1500166" y="2428868"/>
            <a:ext cx="3465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es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571472" y="5488560"/>
            <a:ext cx="1857388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VE" sz="1600" dirty="0">
                <a:latin typeface="Arial" pitchFamily="34" charset="0"/>
                <a:cs typeface="Arial" pitchFamily="34" charset="0"/>
              </a:rPr>
              <a:t>R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epresenta </a:t>
            </a:r>
            <a:r>
              <a:rPr lang="es-VE" sz="1600" dirty="0">
                <a:latin typeface="Arial" pitchFamily="34" charset="0"/>
                <a:cs typeface="Arial" pitchFamily="34" charset="0"/>
              </a:rPr>
              <a:t>por 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P</a:t>
            </a:r>
            <a:endParaRPr lang="es-VE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500034" y="4429132"/>
            <a:ext cx="2214578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VE" sz="1600" dirty="0">
                <a:latin typeface="Arial" pitchFamily="34" charset="0"/>
                <a:cs typeface="Arial" pitchFamily="34" charset="0"/>
              </a:rPr>
              <a:t>L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a consumida en una instalación eléctrica. </a:t>
            </a:r>
            <a:endParaRPr lang="es-VE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3571868" y="5572140"/>
            <a:ext cx="214314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VE" dirty="0"/>
              <a:t>R</a:t>
            </a:r>
            <a:r>
              <a:rPr lang="es-VE" dirty="0" smtClean="0"/>
              <a:t>epresenta </a:t>
            </a:r>
            <a:r>
              <a:rPr lang="es-VE" dirty="0"/>
              <a:t>por </a:t>
            </a:r>
            <a:r>
              <a:rPr lang="es-VE" dirty="0" smtClean="0"/>
              <a:t>Q</a:t>
            </a:r>
            <a:endParaRPr lang="es-VE" dirty="0"/>
          </a:p>
        </p:txBody>
      </p:sp>
      <p:sp>
        <p:nvSpPr>
          <p:cNvPr id="28" name="27 Rectángulo"/>
          <p:cNvSpPr/>
          <p:nvPr/>
        </p:nvSpPr>
        <p:spPr>
          <a:xfrm>
            <a:off x="1214414" y="1142984"/>
            <a:ext cx="6572296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VE" sz="16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VE" sz="1600" dirty="0">
                <a:latin typeface="Arial" pitchFamily="34" charset="0"/>
                <a:cs typeface="Arial" pitchFamily="34" charset="0"/>
              </a:rPr>
              <a:t>capacidad que tiene un aparato eléctrico para realizar un 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trabajo</a:t>
            </a:r>
            <a:endParaRPr lang="es-VE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29 Conector recto de flecha"/>
          <p:cNvCxnSpPr>
            <a:stCxn id="4" idx="2"/>
          </p:cNvCxnSpPr>
          <p:nvPr/>
        </p:nvCxnSpPr>
        <p:spPr>
          <a:xfrm rot="5400000">
            <a:off x="4220881" y="934741"/>
            <a:ext cx="416486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>
            <a:stCxn id="28" idx="2"/>
            <a:endCxn id="9" idx="0"/>
          </p:cNvCxnSpPr>
          <p:nvPr/>
        </p:nvCxnSpPr>
        <p:spPr>
          <a:xfrm rot="5400000">
            <a:off x="2702332" y="273448"/>
            <a:ext cx="590140" cy="3006321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 de flecha"/>
          <p:cNvCxnSpPr>
            <a:stCxn id="28" idx="2"/>
          </p:cNvCxnSpPr>
          <p:nvPr/>
        </p:nvCxnSpPr>
        <p:spPr>
          <a:xfrm rot="16200000" flipH="1">
            <a:off x="4247283" y="1734816"/>
            <a:ext cx="649435" cy="14287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 de flecha"/>
          <p:cNvCxnSpPr>
            <a:stCxn id="28" idx="2"/>
            <a:endCxn id="14339" idx="0"/>
          </p:cNvCxnSpPr>
          <p:nvPr/>
        </p:nvCxnSpPr>
        <p:spPr>
          <a:xfrm rot="16200000" flipH="1">
            <a:off x="5902136" y="79963"/>
            <a:ext cx="590140" cy="3393289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42 Rectángulo"/>
          <p:cNvSpPr/>
          <p:nvPr/>
        </p:nvSpPr>
        <p:spPr>
          <a:xfrm>
            <a:off x="3857620" y="1643050"/>
            <a:ext cx="5084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tipos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43 Rectángulo"/>
          <p:cNvSpPr/>
          <p:nvPr/>
        </p:nvSpPr>
        <p:spPr>
          <a:xfrm>
            <a:off x="4786314" y="2428868"/>
            <a:ext cx="8066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200" dirty="0">
                <a:latin typeface="Arial" pitchFamily="34" charset="0"/>
                <a:cs typeface="Arial" pitchFamily="34" charset="0"/>
              </a:rPr>
              <a:t>e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s la que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44 Rectángulo"/>
          <p:cNvSpPr/>
          <p:nvPr/>
        </p:nvSpPr>
        <p:spPr>
          <a:xfrm>
            <a:off x="6929454" y="5559998"/>
            <a:ext cx="1928826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VE" sz="1600" dirty="0">
                <a:latin typeface="Arial" pitchFamily="34" charset="0"/>
                <a:cs typeface="Arial" pitchFamily="34" charset="0"/>
              </a:rPr>
              <a:t>R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epresenta </a:t>
            </a:r>
            <a:r>
              <a:rPr lang="es-VE" sz="1600" dirty="0">
                <a:latin typeface="Arial" pitchFamily="34" charset="0"/>
                <a:cs typeface="Arial" pitchFamily="34" charset="0"/>
              </a:rPr>
              <a:t>por 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S</a:t>
            </a:r>
            <a:endParaRPr lang="es-VE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45 Rectángulo"/>
          <p:cNvSpPr/>
          <p:nvPr/>
        </p:nvSpPr>
        <p:spPr>
          <a:xfrm>
            <a:off x="3214678" y="4214818"/>
            <a:ext cx="2928958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VE" sz="1600" dirty="0">
                <a:latin typeface="Arial" pitchFamily="34" charset="0"/>
                <a:cs typeface="Arial" pitchFamily="34" charset="0"/>
              </a:rPr>
              <a:t>E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n una instalación eléctrica en la que existen bobinas o condensadores</a:t>
            </a:r>
            <a:endParaRPr lang="es-VE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46 Rectángulo"/>
          <p:cNvSpPr/>
          <p:nvPr/>
        </p:nvSpPr>
        <p:spPr>
          <a:xfrm>
            <a:off x="4714876" y="3786190"/>
            <a:ext cx="7553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Aparece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47 Rectángulo"/>
          <p:cNvSpPr/>
          <p:nvPr/>
        </p:nvSpPr>
        <p:spPr>
          <a:xfrm>
            <a:off x="5000628" y="5214950"/>
            <a:ext cx="3465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200" dirty="0">
                <a:latin typeface="Arial" pitchFamily="34" charset="0"/>
                <a:cs typeface="Arial" pitchFamily="34" charset="0"/>
              </a:rPr>
              <a:t>s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e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48 Rectángulo"/>
          <p:cNvSpPr/>
          <p:nvPr/>
        </p:nvSpPr>
        <p:spPr>
          <a:xfrm>
            <a:off x="2928926" y="6286520"/>
            <a:ext cx="3157403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/>
            <a:r>
              <a:rPr lang="es-VE" sz="1600" dirty="0" smtClean="0">
                <a:latin typeface="Arial" pitchFamily="34" charset="0"/>
                <a:cs typeface="Arial" pitchFamily="34" charset="0"/>
              </a:rPr>
              <a:t>En </a:t>
            </a:r>
            <a:r>
              <a:rPr lang="es-VE" sz="1600" dirty="0" err="1" smtClean="0">
                <a:latin typeface="Arial" pitchFamily="34" charset="0"/>
                <a:cs typeface="Arial" pitchFamily="34" charset="0"/>
              </a:rPr>
              <a:t>voltiamperios</a:t>
            </a:r>
            <a:r>
              <a:rPr lang="es-VE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reactivos (</a:t>
            </a:r>
            <a:r>
              <a:rPr lang="es-VE" sz="1600" dirty="0" err="1" smtClean="0">
                <a:latin typeface="Arial" pitchFamily="34" charset="0"/>
                <a:cs typeface="Arial" pitchFamily="34" charset="0"/>
              </a:rPr>
              <a:t>VAr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).</a:t>
            </a:r>
            <a:endParaRPr lang="es-VE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1" name="50 Conector recto de flecha"/>
          <p:cNvCxnSpPr>
            <a:stCxn id="14338" idx="2"/>
          </p:cNvCxnSpPr>
          <p:nvPr/>
        </p:nvCxnSpPr>
        <p:spPr>
          <a:xfrm rot="5400000">
            <a:off x="4440137" y="2582756"/>
            <a:ext cx="406603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 de flecha"/>
          <p:cNvCxnSpPr>
            <a:stCxn id="14" idx="2"/>
          </p:cNvCxnSpPr>
          <p:nvPr/>
        </p:nvCxnSpPr>
        <p:spPr>
          <a:xfrm rot="5400000">
            <a:off x="4343763" y="3915936"/>
            <a:ext cx="598557" cy="79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 de flecha"/>
          <p:cNvCxnSpPr>
            <a:stCxn id="46" idx="2"/>
          </p:cNvCxnSpPr>
          <p:nvPr/>
        </p:nvCxnSpPr>
        <p:spPr>
          <a:xfrm rot="5400000">
            <a:off x="4397739" y="5291515"/>
            <a:ext cx="527119" cy="35719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65 Conector recto de flecha"/>
          <p:cNvCxnSpPr>
            <a:stCxn id="20" idx="2"/>
          </p:cNvCxnSpPr>
          <p:nvPr/>
        </p:nvCxnSpPr>
        <p:spPr>
          <a:xfrm rot="5400000">
            <a:off x="4470914" y="6113996"/>
            <a:ext cx="345048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66 Rectángulo"/>
          <p:cNvSpPr/>
          <p:nvPr/>
        </p:nvSpPr>
        <p:spPr>
          <a:xfrm>
            <a:off x="4714876" y="5929330"/>
            <a:ext cx="7216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se mide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67 Rectángulo"/>
          <p:cNvSpPr/>
          <p:nvPr/>
        </p:nvSpPr>
        <p:spPr>
          <a:xfrm>
            <a:off x="1571604" y="5072074"/>
            <a:ext cx="399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se</a:t>
            </a:r>
            <a:r>
              <a:rPr lang="es-VE" dirty="0" smtClean="0"/>
              <a:t> </a:t>
            </a:r>
            <a:endParaRPr lang="es-VE" dirty="0"/>
          </a:p>
        </p:txBody>
      </p:sp>
      <p:sp>
        <p:nvSpPr>
          <p:cNvPr id="69" name="68 Rectángulo"/>
          <p:cNvSpPr/>
          <p:nvPr/>
        </p:nvSpPr>
        <p:spPr>
          <a:xfrm>
            <a:off x="753898" y="6215082"/>
            <a:ext cx="1532792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/>
            <a:r>
              <a:rPr lang="es-VE" sz="1600" dirty="0">
                <a:latin typeface="Arial" pitchFamily="34" charset="0"/>
                <a:cs typeface="Arial" pitchFamily="34" charset="0"/>
              </a:rPr>
              <a:t>E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n vatios (W). </a:t>
            </a:r>
            <a:endParaRPr lang="es-VE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69 Rectángulo"/>
          <p:cNvSpPr/>
          <p:nvPr/>
        </p:nvSpPr>
        <p:spPr>
          <a:xfrm>
            <a:off x="1500166" y="5929330"/>
            <a:ext cx="7649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se mide 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70 Rectángulo"/>
          <p:cNvSpPr/>
          <p:nvPr/>
        </p:nvSpPr>
        <p:spPr>
          <a:xfrm>
            <a:off x="8143900" y="5286388"/>
            <a:ext cx="3465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se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71 Rectángulo"/>
          <p:cNvSpPr/>
          <p:nvPr/>
        </p:nvSpPr>
        <p:spPr>
          <a:xfrm>
            <a:off x="6715140" y="6286520"/>
            <a:ext cx="2267737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/>
            <a:r>
              <a:rPr lang="es-VE" sz="1600" dirty="0">
                <a:latin typeface="Arial" pitchFamily="34" charset="0"/>
                <a:cs typeface="Arial" pitchFamily="34" charset="0"/>
              </a:rPr>
              <a:t>E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n </a:t>
            </a:r>
            <a:r>
              <a:rPr lang="es-VE" sz="1600" dirty="0" err="1" smtClean="0">
                <a:latin typeface="Arial" pitchFamily="34" charset="0"/>
                <a:cs typeface="Arial" pitchFamily="34" charset="0"/>
              </a:rPr>
              <a:t>voltiamperios</a:t>
            </a:r>
            <a:r>
              <a:rPr lang="es-VE" sz="1600" dirty="0" smtClean="0">
                <a:latin typeface="Arial" pitchFamily="34" charset="0"/>
                <a:cs typeface="Arial" pitchFamily="34" charset="0"/>
              </a:rPr>
              <a:t> (VA). </a:t>
            </a:r>
            <a:endParaRPr lang="es-VE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72 Rectángulo"/>
          <p:cNvSpPr/>
          <p:nvPr/>
        </p:nvSpPr>
        <p:spPr>
          <a:xfrm>
            <a:off x="7929586" y="6000768"/>
            <a:ext cx="9286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se mide 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5" name="74 Conector recto de flecha"/>
          <p:cNvCxnSpPr/>
          <p:nvPr/>
        </p:nvCxnSpPr>
        <p:spPr>
          <a:xfrm rot="5400000">
            <a:off x="1320777" y="2536025"/>
            <a:ext cx="357190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85 Conector recto de flecha"/>
          <p:cNvCxnSpPr>
            <a:stCxn id="13" idx="2"/>
          </p:cNvCxnSpPr>
          <p:nvPr/>
        </p:nvCxnSpPr>
        <p:spPr>
          <a:xfrm rot="5400000">
            <a:off x="1374877" y="4233198"/>
            <a:ext cx="391867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 de flecha"/>
          <p:cNvCxnSpPr>
            <a:stCxn id="17" idx="2"/>
          </p:cNvCxnSpPr>
          <p:nvPr/>
        </p:nvCxnSpPr>
        <p:spPr>
          <a:xfrm rot="5400000">
            <a:off x="1270463" y="6056817"/>
            <a:ext cx="459406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96 Conector recto de flecha"/>
          <p:cNvCxnSpPr>
            <a:endCxn id="17" idx="0"/>
          </p:cNvCxnSpPr>
          <p:nvPr/>
        </p:nvCxnSpPr>
        <p:spPr>
          <a:xfrm rot="5400000">
            <a:off x="1256204" y="5244598"/>
            <a:ext cx="487924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98 Rectángulo"/>
          <p:cNvSpPr/>
          <p:nvPr/>
        </p:nvSpPr>
        <p:spPr>
          <a:xfrm>
            <a:off x="7858148" y="2428868"/>
            <a:ext cx="3465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es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99 Rectángulo"/>
          <p:cNvSpPr/>
          <p:nvPr/>
        </p:nvSpPr>
        <p:spPr>
          <a:xfrm>
            <a:off x="6929454" y="4000504"/>
            <a:ext cx="1785950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VE" sz="16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VE" sz="1600" dirty="0">
                <a:latin typeface="Arial" pitchFamily="34" charset="0"/>
                <a:cs typeface="Arial" pitchFamily="34" charset="0"/>
              </a:rPr>
              <a:t>potencia total desarrollada en un circuito con impedancia Z. </a:t>
            </a:r>
          </a:p>
        </p:txBody>
      </p:sp>
      <p:sp>
        <p:nvSpPr>
          <p:cNvPr id="101" name="100 Rectángulo"/>
          <p:cNvSpPr/>
          <p:nvPr/>
        </p:nvSpPr>
        <p:spPr>
          <a:xfrm>
            <a:off x="7858148" y="3571876"/>
            <a:ext cx="970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representa</a:t>
            </a:r>
            <a:r>
              <a:rPr lang="es-VE" dirty="0" smtClean="0"/>
              <a:t> </a:t>
            </a:r>
            <a:endParaRPr lang="es-VE" dirty="0"/>
          </a:p>
        </p:txBody>
      </p:sp>
      <p:cxnSp>
        <p:nvCxnSpPr>
          <p:cNvPr id="109" name="108 Conector recto de flecha"/>
          <p:cNvCxnSpPr>
            <a:stCxn id="14339" idx="2"/>
          </p:cNvCxnSpPr>
          <p:nvPr/>
        </p:nvCxnSpPr>
        <p:spPr>
          <a:xfrm rot="5400000">
            <a:off x="7708418" y="2529186"/>
            <a:ext cx="335165" cy="35703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110 Conector recto de flecha"/>
          <p:cNvCxnSpPr/>
          <p:nvPr/>
        </p:nvCxnSpPr>
        <p:spPr>
          <a:xfrm rot="5400000">
            <a:off x="7643040" y="3785396"/>
            <a:ext cx="428628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 de flecha"/>
          <p:cNvCxnSpPr/>
          <p:nvPr/>
        </p:nvCxnSpPr>
        <p:spPr>
          <a:xfrm rot="5400000">
            <a:off x="7678758" y="6107925"/>
            <a:ext cx="357190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124 Rectángulo"/>
          <p:cNvSpPr/>
          <p:nvPr/>
        </p:nvSpPr>
        <p:spPr>
          <a:xfrm>
            <a:off x="1643042" y="4071942"/>
            <a:ext cx="3465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es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0" name="129 Conector recto de flecha"/>
          <p:cNvCxnSpPr>
            <a:stCxn id="100" idx="2"/>
            <a:endCxn id="45" idx="0"/>
          </p:cNvCxnSpPr>
          <p:nvPr/>
        </p:nvCxnSpPr>
        <p:spPr>
          <a:xfrm rot="16200000" flipH="1">
            <a:off x="7617010" y="5283141"/>
            <a:ext cx="482276" cy="7143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14678" y="571480"/>
            <a:ext cx="335220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VE" b="1" dirty="0" smtClean="0">
                <a:latin typeface="Arial" pitchFamily="34" charset="0"/>
                <a:cs typeface="Arial" pitchFamily="34" charset="0"/>
              </a:rPr>
              <a:t>TRIÁNGULO DE POTENCIAS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714348" y="2000240"/>
            <a:ext cx="785818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VE" sz="1400" dirty="0">
                <a:latin typeface="Arial" pitchFamily="34" charset="0"/>
                <a:cs typeface="Arial" pitchFamily="34" charset="0"/>
              </a:rPr>
              <a:t>Q</a:t>
            </a:r>
            <a:r>
              <a:rPr lang="es-VE" sz="1400" dirty="0" smtClean="0">
                <a:latin typeface="Arial" pitchFamily="34" charset="0"/>
                <a:cs typeface="Arial" pitchFamily="34" charset="0"/>
              </a:rPr>
              <a:t>ué </a:t>
            </a:r>
            <a:r>
              <a:rPr lang="es-VE" sz="1400" dirty="0">
                <a:latin typeface="Arial" pitchFamily="34" charset="0"/>
                <a:cs typeface="Arial" pitchFamily="34" charset="0"/>
              </a:rPr>
              <a:t>es el factor de potencia o coseno de </a:t>
            </a:r>
            <a:r>
              <a:rPr lang="es-VE" sz="1400" dirty="0" smtClean="0">
                <a:latin typeface="Arial" pitchFamily="34" charset="0"/>
                <a:cs typeface="Arial" pitchFamily="34" charset="0"/>
              </a:rPr>
              <a:t>“fi”</a:t>
            </a:r>
            <a:r>
              <a:rPr lang="es-VE" sz="1400" dirty="0">
                <a:latin typeface="Arial" pitchFamily="34" charset="0"/>
                <a:cs typeface="Arial" pitchFamily="34" charset="0"/>
              </a:rPr>
              <a:t> y su estrecha relación con los restantes tipos de potencia presentes en un circuito eléctrico de corriente alterna.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762782" y="1285860"/>
            <a:ext cx="1726755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VE" sz="1600" dirty="0" smtClean="0">
                <a:latin typeface="Arial" pitchFamily="34" charset="0"/>
                <a:cs typeface="Arial" pitchFamily="34" charset="0"/>
              </a:rPr>
              <a:t>La forma gráfica </a:t>
            </a:r>
            <a:endParaRPr lang="es-VE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5000628" y="1714488"/>
            <a:ext cx="13468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400" dirty="0">
                <a:latin typeface="Arial" pitchFamily="34" charset="0"/>
                <a:cs typeface="Arial" pitchFamily="34" charset="0"/>
              </a:rPr>
              <a:t>d</a:t>
            </a:r>
            <a:r>
              <a:rPr lang="es-VE" sz="1400" dirty="0" smtClean="0">
                <a:latin typeface="Arial" pitchFamily="34" charset="0"/>
                <a:cs typeface="Arial" pitchFamily="34" charset="0"/>
              </a:rPr>
              <a:t>e representar</a:t>
            </a:r>
            <a:endParaRPr lang="es-VE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13 Imagen" descr="http://www.asifunciona.com/electrotecnia/ke_factor_potencia/img_factor_potencia/img_00012_10.gif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071810"/>
            <a:ext cx="285752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4643438" y="3500438"/>
            <a:ext cx="3148619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VE" sz="1400" dirty="0">
                <a:latin typeface="Arial" pitchFamily="34" charset="0"/>
                <a:cs typeface="Arial" pitchFamily="34" charset="0"/>
              </a:rPr>
              <a:t>E</a:t>
            </a:r>
            <a:r>
              <a:rPr lang="es-VE" sz="1400" dirty="0" smtClean="0">
                <a:latin typeface="Arial" pitchFamily="34" charset="0"/>
                <a:cs typeface="Arial" pitchFamily="34" charset="0"/>
              </a:rPr>
              <a:t>l </a:t>
            </a:r>
            <a:r>
              <a:rPr lang="es-VE" sz="1400" dirty="0">
                <a:latin typeface="Arial" pitchFamily="34" charset="0"/>
                <a:cs typeface="Arial" pitchFamily="34" charset="0"/>
              </a:rPr>
              <a:t>factor de potencia o coseno de “fi” 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785786" y="4572008"/>
            <a:ext cx="3929090" cy="7386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VE" sz="1400" dirty="0">
                <a:latin typeface="Arial" pitchFamily="34" charset="0"/>
                <a:cs typeface="Arial" pitchFamily="34" charset="0"/>
              </a:rPr>
              <a:t>E</a:t>
            </a:r>
            <a:r>
              <a:rPr lang="es-VE" sz="1400" dirty="0" smtClean="0">
                <a:latin typeface="Arial" pitchFamily="34" charset="0"/>
                <a:cs typeface="Arial" pitchFamily="34" charset="0"/>
              </a:rPr>
              <a:t>l </a:t>
            </a:r>
            <a:r>
              <a:rPr lang="es-VE" sz="1400" dirty="0">
                <a:latin typeface="Arial" pitchFamily="34" charset="0"/>
                <a:cs typeface="Arial" pitchFamily="34" charset="0"/>
              </a:rPr>
              <a:t>valor del ángulo que se forma al representar gráficamente la potencia activa (</a:t>
            </a:r>
            <a:r>
              <a:rPr lang="es-VE" sz="1400" b="1" dirty="0">
                <a:latin typeface="Arial" pitchFamily="34" charset="0"/>
                <a:cs typeface="Arial" pitchFamily="34" charset="0"/>
              </a:rPr>
              <a:t>P</a:t>
            </a:r>
            <a:r>
              <a:rPr lang="es-VE" sz="1400" dirty="0">
                <a:latin typeface="Arial" pitchFamily="34" charset="0"/>
                <a:cs typeface="Arial" pitchFamily="34" charset="0"/>
              </a:rPr>
              <a:t>) y la potencia aparente (</a:t>
            </a:r>
            <a:r>
              <a:rPr lang="es-VE" sz="1400" b="1" dirty="0">
                <a:latin typeface="Arial" pitchFamily="34" charset="0"/>
                <a:cs typeface="Arial" pitchFamily="34" charset="0"/>
              </a:rPr>
              <a:t>S</a:t>
            </a:r>
            <a:r>
              <a:rPr lang="es-VE" sz="1400" dirty="0">
                <a:latin typeface="Arial" pitchFamily="34" charset="0"/>
                <a:cs typeface="Arial" pitchFamily="34" charset="0"/>
              </a:rPr>
              <a:t>), </a:t>
            </a:r>
          </a:p>
        </p:txBody>
      </p:sp>
      <p:pic>
        <p:nvPicPr>
          <p:cNvPr id="17" name="16 Imagen" descr="http://www.asifunciona.com/electrotecnia/ke_factor_potencia/img_factor_potencia/img_00012_11.gif">
            <a:hlinkClick r:id="rId2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0" y="5072074"/>
            <a:ext cx="92869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20 Conector recto de flecha"/>
          <p:cNvCxnSpPr/>
          <p:nvPr/>
        </p:nvCxnSpPr>
        <p:spPr>
          <a:xfrm rot="5400000">
            <a:off x="4464049" y="1106471"/>
            <a:ext cx="357190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>
            <a:stCxn id="12" idx="2"/>
            <a:endCxn id="11" idx="0"/>
          </p:cNvCxnSpPr>
          <p:nvPr/>
        </p:nvCxnSpPr>
        <p:spPr>
          <a:xfrm rot="16200000" flipH="1">
            <a:off x="4446886" y="1803688"/>
            <a:ext cx="375826" cy="1727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Rectángulo"/>
          <p:cNvSpPr/>
          <p:nvPr/>
        </p:nvSpPr>
        <p:spPr>
          <a:xfrm>
            <a:off x="4786314" y="928670"/>
            <a:ext cx="3738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400" dirty="0" smtClean="0">
                <a:latin typeface="Arial" pitchFamily="34" charset="0"/>
                <a:cs typeface="Arial" pitchFamily="34" charset="0"/>
              </a:rPr>
              <a:t>es</a:t>
            </a:r>
            <a:endParaRPr lang="es-VE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28 Conector recto de flecha"/>
          <p:cNvCxnSpPr>
            <a:stCxn id="11" idx="2"/>
            <a:endCxn id="14" idx="0"/>
          </p:cNvCxnSpPr>
          <p:nvPr/>
        </p:nvCxnSpPr>
        <p:spPr>
          <a:xfrm rot="5400000">
            <a:off x="3226255" y="1654627"/>
            <a:ext cx="548350" cy="2286016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Rectángulo"/>
          <p:cNvSpPr/>
          <p:nvPr/>
        </p:nvSpPr>
        <p:spPr>
          <a:xfrm>
            <a:off x="2428860" y="2714620"/>
            <a:ext cx="10001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ejemplo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30 Rectángulo"/>
          <p:cNvSpPr/>
          <p:nvPr/>
        </p:nvSpPr>
        <p:spPr>
          <a:xfrm>
            <a:off x="4786314" y="4143380"/>
            <a:ext cx="9172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representa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6" name="35 Conector recto de flecha"/>
          <p:cNvCxnSpPr>
            <a:stCxn id="15" idx="2"/>
            <a:endCxn id="16" idx="0"/>
          </p:cNvCxnSpPr>
          <p:nvPr/>
        </p:nvCxnSpPr>
        <p:spPr>
          <a:xfrm rot="5400000">
            <a:off x="4102144" y="2456403"/>
            <a:ext cx="763793" cy="346741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6 Rectángulo"/>
          <p:cNvSpPr/>
          <p:nvPr/>
        </p:nvSpPr>
        <p:spPr>
          <a:xfrm>
            <a:off x="1785918" y="5857892"/>
            <a:ext cx="5072066" cy="7386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VE" sz="14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VE" sz="1400" dirty="0">
                <a:latin typeface="Arial" pitchFamily="34" charset="0"/>
                <a:cs typeface="Arial" pitchFamily="34" charset="0"/>
              </a:rPr>
              <a:t>relación existente entre la potencia real de trabajo y la potencia total consumida por la carga o el consumidor conectado a un circuito eléctrico de corriente alterna. </a:t>
            </a:r>
          </a:p>
        </p:txBody>
      </p:sp>
      <p:cxnSp>
        <p:nvCxnSpPr>
          <p:cNvPr id="42" name="41 Conector recto de flecha"/>
          <p:cNvCxnSpPr>
            <a:stCxn id="14" idx="3"/>
          </p:cNvCxnSpPr>
          <p:nvPr/>
        </p:nvCxnSpPr>
        <p:spPr>
          <a:xfrm>
            <a:off x="3786182" y="3643314"/>
            <a:ext cx="857256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43 Rectángulo"/>
          <p:cNvSpPr/>
          <p:nvPr/>
        </p:nvSpPr>
        <p:spPr>
          <a:xfrm>
            <a:off x="2643174" y="5572140"/>
            <a:ext cx="7649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es decir 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45 Rectángulo"/>
          <p:cNvSpPr/>
          <p:nvPr/>
        </p:nvSpPr>
        <p:spPr>
          <a:xfrm>
            <a:off x="3786182" y="3357562"/>
            <a:ext cx="6094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donde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2" name="51 Conector recto de flecha"/>
          <p:cNvCxnSpPr>
            <a:stCxn id="16" idx="2"/>
            <a:endCxn id="37" idx="0"/>
          </p:cNvCxnSpPr>
          <p:nvPr/>
        </p:nvCxnSpPr>
        <p:spPr>
          <a:xfrm rot="16200000" flipH="1">
            <a:off x="3262531" y="4798472"/>
            <a:ext cx="547220" cy="1571620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 de flecha"/>
          <p:cNvCxnSpPr>
            <a:stCxn id="37" idx="3"/>
            <a:endCxn id="17" idx="2"/>
          </p:cNvCxnSpPr>
          <p:nvPr/>
        </p:nvCxnSpPr>
        <p:spPr>
          <a:xfrm flipV="1">
            <a:off x="6857984" y="5715016"/>
            <a:ext cx="678693" cy="51220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Rectángulo"/>
          <p:cNvSpPr/>
          <p:nvPr/>
        </p:nvSpPr>
        <p:spPr>
          <a:xfrm>
            <a:off x="7215206" y="5857892"/>
            <a:ext cx="9268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Su fórmula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56 Rectángulo"/>
          <p:cNvSpPr/>
          <p:nvPr/>
        </p:nvSpPr>
        <p:spPr>
          <a:xfrm>
            <a:off x="6857968" y="4143380"/>
            <a:ext cx="228603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VE" sz="1400" dirty="0" smtClean="0">
                <a:latin typeface="Arial" pitchFamily="34" charset="0"/>
                <a:cs typeface="Arial" pitchFamily="34" charset="0"/>
              </a:rPr>
              <a:t>será </a:t>
            </a:r>
            <a:r>
              <a:rPr lang="es-VE" sz="1400" dirty="0">
                <a:latin typeface="Arial" pitchFamily="34" charset="0"/>
                <a:cs typeface="Arial" pitchFamily="34" charset="0"/>
              </a:rPr>
              <a:t>“1” o un número fraccionario menor que “1” </a:t>
            </a:r>
          </a:p>
        </p:txBody>
      </p:sp>
      <p:sp>
        <p:nvSpPr>
          <p:cNvPr id="59" name="58 Rectángulo"/>
          <p:cNvSpPr/>
          <p:nvPr/>
        </p:nvSpPr>
        <p:spPr>
          <a:xfrm>
            <a:off x="8001024" y="4714884"/>
            <a:ext cx="101928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VE" sz="1200" dirty="0">
                <a:latin typeface="Arial" pitchFamily="34" charset="0"/>
                <a:cs typeface="Arial" pitchFamily="34" charset="0"/>
              </a:rPr>
              <a:t>e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l resultado </a:t>
            </a:r>
            <a:endParaRPr lang="es-VE" sz="1200" dirty="0"/>
          </a:p>
        </p:txBody>
      </p:sp>
      <p:cxnSp>
        <p:nvCxnSpPr>
          <p:cNvPr id="61" name="60 Conector recto de flecha"/>
          <p:cNvCxnSpPr>
            <a:stCxn id="17" idx="0"/>
          </p:cNvCxnSpPr>
          <p:nvPr/>
        </p:nvCxnSpPr>
        <p:spPr>
          <a:xfrm rot="5400000" flipH="1" flipV="1">
            <a:off x="7590255" y="4661306"/>
            <a:ext cx="357190" cy="46434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236</Words>
  <Application>Microsoft Office PowerPoint</Application>
  <PresentationFormat>Presentación en pantalla (4:3)</PresentationFormat>
  <Paragraphs>49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MIGUEL Giménez Hernández C.i. 17699380</vt:lpstr>
      <vt:lpstr>Diapositiva 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MIGUEL Gimenez Hernandez C.i. 17699380</dc:title>
  <dc:creator>Casa</dc:creator>
  <cp:lastModifiedBy>Casa</cp:lastModifiedBy>
  <cp:revision>14</cp:revision>
  <dcterms:created xsi:type="dcterms:W3CDTF">2014-06-29T19:55:03Z</dcterms:created>
  <dcterms:modified xsi:type="dcterms:W3CDTF">2014-06-29T22:13:59Z</dcterms:modified>
</cp:coreProperties>
</file>